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18"/>
  </p:notesMasterIdLst>
  <p:sldIdLst>
    <p:sldId id="335" r:id="rId5"/>
    <p:sldId id="355" r:id="rId6"/>
    <p:sldId id="343" r:id="rId7"/>
    <p:sldId id="351" r:id="rId8"/>
    <p:sldId id="346" r:id="rId9"/>
    <p:sldId id="356" r:id="rId10"/>
    <p:sldId id="357" r:id="rId11"/>
    <p:sldId id="358" r:id="rId12"/>
    <p:sldId id="342" r:id="rId13"/>
    <p:sldId id="360" r:id="rId14"/>
    <p:sldId id="361" r:id="rId15"/>
    <p:sldId id="362" r:id="rId16"/>
    <p:sldId id="35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226" autoAdjust="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>
        <p:guide orient="horz" pos="3672"/>
        <p:guide pos="3840"/>
      </p:guideLst>
    </p:cSldViewPr>
  </p:slideViewPr>
  <p:outlineViewPr>
    <p:cViewPr>
      <p:scale>
        <a:sx n="33" d="100"/>
        <a:sy n="33" d="100"/>
      </p:scale>
      <p:origin x="0" y="-1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31DFB3-42E8-9540-92FB-4AE3F420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"/>
            <a:ext cx="11158847" cy="58248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3C1B90-0A14-7B4B-B05B-357A6A88291E}"/>
              </a:ext>
            </a:extLst>
          </p:cNvPr>
          <p:cNvCxnSpPr>
            <a:cxnSpLocks/>
          </p:cNvCxnSpPr>
          <p:nvPr userDrawn="1"/>
        </p:nvCxnSpPr>
        <p:spPr>
          <a:xfrm>
            <a:off x="1036261" y="4159793"/>
            <a:ext cx="10122586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0097E88-8912-8A4F-9D00-BDA132434FE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3153" y="4728131"/>
            <a:ext cx="7806047" cy="2811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8E2CE6-6A25-40B9-BD31-82C750738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13" y="1656344"/>
            <a:ext cx="7805737" cy="211346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C010F4-E1E5-354F-9B4A-6253D3DC2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6641" y="3044590"/>
            <a:ext cx="4868860" cy="19421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2F7C8C0-EB32-3C44-930E-DE05403C543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285649" y="3044590"/>
            <a:ext cx="4868860" cy="19421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06473F2-000A-7C44-9048-A0C0D4B6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6A0597E-7AE3-F242-9DDF-F678A5E11458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EAB7162A-656B-3447-976F-951853C325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1616" y="2328554"/>
            <a:ext cx="4963884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C8B98E47-9A5A-E54C-A093-86D516AAD0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58199" y="2328554"/>
            <a:ext cx="4868860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274C5-9C2D-4A46-AEAE-9DBE1C41747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September 3, 20XX 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19017-8DD9-4B28-B0F1-E82FFB8C1DF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Annual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BFF08-A844-4449-9EC2-5B6B6C2D62A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75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476683E-62F2-7746-A136-3A729C70D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6641" y="3052691"/>
            <a:ext cx="3078159" cy="19421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EF5BDE3-656A-414E-BE18-702CA738A9D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039099" y="3044590"/>
            <a:ext cx="3115409" cy="19421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EAADDF0-090D-2C4F-BE2D-160C2C55029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39760" y="3044590"/>
            <a:ext cx="3115409" cy="19421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E0EAFBC-DE77-7648-95EC-91DDA529F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2A16A97-402E-8040-9B48-1B6ED23ABC4F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4BD319C-69C3-3D46-977C-F80FD35E3C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1616" y="2328554"/>
            <a:ext cx="3173184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F6FB95E-AD0D-3843-8241-AB907F5915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66252" y="2328554"/>
            <a:ext cx="3115409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CC85BB87-C622-304F-9F58-8716188AA5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33114" y="2328554"/>
            <a:ext cx="3115409" cy="645284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6B0B5-56D6-429D-BC3A-5E501EDADA8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September 3, 20XX 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8DFE9-DB89-4EB9-9FB1-D484EC0C1B5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Annual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C09F4-4087-4A1E-B8B8-85A748DC901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80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80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D6FA74B-53F8-584F-85D3-47FB14D40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152369-C198-1E48-8F65-F6AC0534DFF6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921E4-02B0-3748-9844-933F71005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321923"/>
            <a:ext cx="4876800" cy="3825952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3048678-0BD6-C448-8690-BD61FC6095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8400" y="2286000"/>
            <a:ext cx="4876800" cy="2746375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C8134C-ADB9-4E1C-97DD-12E5DE2C775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September 3, 20XX 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0C24D-14BB-46C9-A4C2-DB15E4FB9B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Annual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3D085-5F13-41E2-9C46-08E3E2846C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89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107" y="999068"/>
            <a:ext cx="4876800" cy="64528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C9ECF50-A899-D84A-8DA7-545D7B194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7107" y="2286003"/>
            <a:ext cx="4876800" cy="23327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23E260-2F88-C54F-893E-80966D14934A}"/>
              </a:ext>
            </a:extLst>
          </p:cNvPr>
          <p:cNvCxnSpPr>
            <a:cxnSpLocks/>
          </p:cNvCxnSpPr>
          <p:nvPr userDrawn="1"/>
        </p:nvCxnSpPr>
        <p:spPr>
          <a:xfrm>
            <a:off x="6261560" y="1869925"/>
            <a:ext cx="4872347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41785DC-164D-344A-8D61-85C59CAB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90600"/>
            <a:ext cx="4837176" cy="4837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8B57D363-927D-CE43-AD8A-2F5E6CC59E9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57107" y="4659581"/>
            <a:ext cx="4876800" cy="54303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B2FDBC3-20E9-45B6-850D-2F34EA22D1B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September 3, 20XX 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C17A152-7FD0-42FA-9937-8667D4B751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Annual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87AABD-BCAB-4325-8510-954CAAD92A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4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687ADE-BAA9-634F-96B8-ACF4EE9BD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286000"/>
            <a:ext cx="7810499" cy="290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EC4E73-6A9F-2F46-89D1-559CE56C12BE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8BFD865-74BB-5B40-8DA8-7D7B921A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A4B708A-874B-4F75-A235-6908EB43FA8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3, 20XX 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1D589B3-67A1-4B39-9EEF-2FB7AB10EC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Annual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3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4876800" cy="64528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C9ECF50-A899-D84A-8DA7-545D7B194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86003"/>
            <a:ext cx="4876800" cy="35686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23E260-2F88-C54F-893E-80966D14934A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69925"/>
            <a:ext cx="4872347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41785DC-164D-344A-8D61-85C59CAB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54824" y="990600"/>
            <a:ext cx="4837176" cy="4837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AE1D3B9-B2D1-4927-BE44-8408FBD84C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3, 20XX 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7447116-BCE7-456E-88B8-96ADC76E5F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Annual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3B6347-A35F-4216-9988-7393E598E1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16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808B2-C5CA-FE45-B556-461D856BF7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25CA9F-967F-1545-8E32-09F4DB0F04F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44475" y="1862667"/>
            <a:ext cx="10103049" cy="867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69DD4EBD-237B-7245-A9C2-A37674E23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77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BA6D65B-10A2-D743-9FFA-D14B8696F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FCB9F5CF-0F1D-284B-B997-AC308FED47B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951345" y="2286000"/>
            <a:ext cx="9145155" cy="31649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5652B48-7CDD-5645-B29B-54727CA5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0F4C76-2690-7448-8D03-9692C2BB1016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C09B5-CD25-4B65-9120-D8EBD79ABC8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September 3, 20XX 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281DE-BBF4-4AA1-B110-DC418232A01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Annual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9333A-6926-414D-9C9D-B62395A38A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65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6" pos="63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855E5B9-5A63-2D46-8653-3FD1F538F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4453"/>
            <a:ext cx="11158847" cy="58248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3FB492B-801F-1741-BD1B-89F9C6BFF0E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028700" y="2423161"/>
            <a:ext cx="9067800" cy="222740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4545B3-0290-D848-BDB5-811BC52BD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10096500" cy="64528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709460-09E4-854A-889B-491A934DE40F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749A19-BE29-4599-ABBE-E7C61FF9EE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3, 20XX 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8F30C11-6611-47E2-9CF7-8EE77F4CD1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Annual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F710E8-4CE9-4D79-8121-DD559D321E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03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6" pos="63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A99595-F780-594B-8C36-E4E5AF5E1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AFB169-81B7-454B-BE19-407333C86F3B}"/>
              </a:ext>
            </a:extLst>
          </p:cNvPr>
          <p:cNvCxnSpPr>
            <a:cxnSpLocks/>
          </p:cNvCxnSpPr>
          <p:nvPr userDrawn="1"/>
        </p:nvCxnSpPr>
        <p:spPr>
          <a:xfrm>
            <a:off x="2184935" y="1874704"/>
            <a:ext cx="897391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304344"/>
            <a:ext cx="7810500" cy="29892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06611-233D-45FA-A146-AB9D4F4A7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525" y="978781"/>
            <a:ext cx="1589372" cy="1325563"/>
          </a:xfrm>
          <a:prstGeom prst="rect">
            <a:avLst/>
          </a:prstGeom>
        </p:spPr>
        <p:txBody>
          <a:bodyPr/>
          <a:lstStyle>
            <a:lvl1pPr>
              <a:defRPr sz="20000"/>
            </a:lvl1pPr>
          </a:lstStyle>
          <a:p>
            <a:r>
              <a:rPr lang="en-US" dirty="0"/>
              <a:t>“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4887C6-2D97-4388-AA65-CEEA6591BFB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3, 20XX 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F84EFA-1D77-40D3-B5AC-6652DC26F0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Annual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13CA07C-1BC2-4B16-8557-27C373CFCE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44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AD8BFA-14F6-F54A-AB64-29F9F7616A7D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4640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9E731-6B9B-024E-9360-F9F34CC663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4313437"/>
            <a:ext cx="1828800" cy="4012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FD3D9C96-2F42-E545-BD97-AC8568E2F4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8700" y="4752757"/>
            <a:ext cx="1828800" cy="552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892AA37C-BA0F-9C4F-B098-EDFE391C47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4600" y="4332486"/>
            <a:ext cx="1828800" cy="4012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EEAAAC92-F1DA-6847-8D56-1ACCD5E3B0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4600" y="4752757"/>
            <a:ext cx="1828800" cy="552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4E4153D-E2B3-7D4A-8D92-FF6597B2FB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1512" y="4313436"/>
            <a:ext cx="1828800" cy="420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0D6B703A-5BF6-744F-A3D3-C65E3F8B3B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31512" y="4752757"/>
            <a:ext cx="1828800" cy="552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982A9FE5-981A-B340-B8F8-D2DB83C196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96400" y="4332486"/>
            <a:ext cx="1828800" cy="4202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594B2391-B4C8-5542-8285-39BAD874EC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96400" y="4752757"/>
            <a:ext cx="1828800" cy="552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Picture Placeholder 25">
            <a:extLst>
              <a:ext uri="{FF2B5EF4-FFF2-40B4-BE49-F238E27FC236}">
                <a16:creationId xmlns:a16="http://schemas.microsoft.com/office/drawing/2014/main" id="{A2D87BC1-884E-CD4E-BABF-B7AF4DF7869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28700" y="2308936"/>
            <a:ext cx="1828800" cy="183159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DB0763B3-E65F-8A47-AA7C-C9A56C5060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84600" y="2308936"/>
            <a:ext cx="1828800" cy="183159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Picture Placeholder 25">
            <a:extLst>
              <a:ext uri="{FF2B5EF4-FFF2-40B4-BE49-F238E27FC236}">
                <a16:creationId xmlns:a16="http://schemas.microsoft.com/office/drawing/2014/main" id="{1E0F47CF-6DE7-F745-B9D8-55421009AF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40500" y="2308936"/>
            <a:ext cx="1828800" cy="183159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25">
            <a:extLst>
              <a:ext uri="{FF2B5EF4-FFF2-40B4-BE49-F238E27FC236}">
                <a16:creationId xmlns:a16="http://schemas.microsoft.com/office/drawing/2014/main" id="{B4621956-6AB4-E346-8900-9AE2A51ADBC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96400" y="2314278"/>
            <a:ext cx="1828800" cy="183159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B64062A-6292-0441-95CB-9A91F49D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83883EC-FACE-4093-9976-8B0D4C8BEBC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en-US"/>
              <a:t>September 3, 20XX 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2611EE2-9C8D-405E-9ABF-8EFD1E1D6BB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Annual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E126EB-13BB-4830-A999-3778C11747A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63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 userDrawn="1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8" orient="horz" pos="3072" userDrawn="1">
          <p15:clr>
            <a:srgbClr val="FBAE40"/>
          </p15:clr>
        </p15:guide>
        <p15:guide id="13" pos="6384" userDrawn="1">
          <p15:clr>
            <a:srgbClr val="FBAE40"/>
          </p15:clr>
        </p15:guide>
        <p15:guide id="14" orient="horz" pos="321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A116A2E3-682D-BD4F-9FC9-4546B0C9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D64AC08-85A6-6F44-88B4-3FAE91B70C1B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1056DE-470B-C64D-99AE-5039A021EC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1616" y="2328553"/>
            <a:ext cx="2286000" cy="911029"/>
          </a:xfrm>
          <a:prstGeom prst="rect">
            <a:avLst/>
          </a:prstGeo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4ADA9C53-0DC4-4D43-B80C-9B0A9E0EBD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672" y="2328553"/>
            <a:ext cx="2286000" cy="911029"/>
          </a:xfrm>
          <a:prstGeom prst="rect">
            <a:avLst/>
          </a:prstGeo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F8E68047-DF25-AB45-A0F0-F4DFE23516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6672" y="3336211"/>
            <a:ext cx="2286000" cy="24909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61DB1B27-14E7-1549-BDAA-6DD31A1B1F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39200" y="2328553"/>
            <a:ext cx="2286000" cy="911029"/>
          </a:xfrm>
          <a:prstGeom prst="rect">
            <a:avLst/>
          </a:prstGeo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69D66743-22F2-C84F-9FD2-F350766D6C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39200" y="3331030"/>
            <a:ext cx="2286000" cy="24665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A38EF55-8739-4A40-A228-67296EA938B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74144" y="2328553"/>
            <a:ext cx="2286000" cy="911029"/>
          </a:xfrm>
          <a:prstGeom prst="rect">
            <a:avLst/>
          </a:prstGeo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268DC74C-B0F9-2649-BEC3-BBA0BD73765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57921" y="3331029"/>
            <a:ext cx="2286000" cy="24665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1422B-E6C5-43B2-9F2B-DECEB381214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8377" y="3331029"/>
            <a:ext cx="2286000" cy="24669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C81DA9-1713-43A7-A2CF-A9525B11AF43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en-US"/>
              <a:t>September 3, 20XX 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76A8F0-5D79-4C8A-9966-308409EB26B0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Annual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85BAE5-43DA-49F0-89E6-66D549C5238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56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14" pos="148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79F22C8-3EAB-425F-ADBA-3A162D820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30818" y="6292334"/>
            <a:ext cx="1522982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September 3, 20XX 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C4B4F87-0B31-4EDA-8270-4233B0D8F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98180" y="6294120"/>
            <a:ext cx="1462788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Annual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05EC255-976A-48BF-A8A0-1ECEBDFBB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500" y="6292334"/>
            <a:ext cx="41275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82931A-7D25-4B4B-9464-57AE41893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73" r:id="rId3"/>
    <p:sldLayoutId id="2147483671" r:id="rId4"/>
    <p:sldLayoutId id="2147483678" r:id="rId5"/>
    <p:sldLayoutId id="2147483676" r:id="rId6"/>
    <p:sldLayoutId id="2147483677" r:id="rId7"/>
    <p:sldLayoutId id="2147483660" r:id="rId8"/>
    <p:sldLayoutId id="2147483675" r:id="rId9"/>
    <p:sldLayoutId id="2147483679" r:id="rId10"/>
    <p:sldLayoutId id="2147483680" r:id="rId11"/>
    <p:sldLayoutId id="2147483681" r:id="rId12"/>
    <p:sldLayoutId id="214748368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7008" userDrawn="1">
          <p15:clr>
            <a:srgbClr val="F26B43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24" userDrawn="1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orient="horz" pos="624" userDrawn="1">
          <p15:clr>
            <a:srgbClr val="F26B43"/>
          </p15:clr>
        </p15:guide>
        <p15:guide id="18" orient="horz" pos="3672" userDrawn="1">
          <p15:clr>
            <a:srgbClr val="F26B43"/>
          </p15:clr>
        </p15:guide>
        <p15:guide id="19" pos="3984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C99CF7C-AFAB-48F1-8FC3-CCCE9898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13" y="1656343"/>
            <a:ext cx="10080377" cy="2143869"/>
          </a:xfrm>
        </p:spPr>
        <p:txBody>
          <a:bodyPr/>
          <a:lstStyle/>
          <a:p>
            <a:r>
              <a:rPr lang="en-US" sz="4800" dirty="0"/>
              <a:t>Sustainable Building Materials: Insulation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ECC17-4660-124A-8996-54F15FD169C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/>
              <a:t>Allandra Drobot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7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96CADFF-35F3-5CC8-048C-B7391D818E7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9" name="Picture 18" descr="A picture containing sky, building, outdoor, house&#10;&#10;Description automatically generated">
            <a:extLst>
              <a:ext uri="{FF2B5EF4-FFF2-40B4-BE49-F238E27FC236}">
                <a16:creationId xmlns:a16="http://schemas.microsoft.com/office/drawing/2014/main" id="{9D3578BE-62B5-8037-98C7-1E28275BD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4" y="429398"/>
            <a:ext cx="11987634" cy="582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51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94CE1C2-700A-8A10-F438-909AB738FF8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9" name="Picture 18" descr="A room with a table and chairs&#10;&#10;Description automatically generated with low confidence">
            <a:extLst>
              <a:ext uri="{FF2B5EF4-FFF2-40B4-BE49-F238E27FC236}">
                <a16:creationId xmlns:a16="http://schemas.microsoft.com/office/drawing/2014/main" id="{AE1C6E69-C128-39C8-C422-0E4F7A1CC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0" y="600364"/>
            <a:ext cx="11916239" cy="579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70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1B491E5-C6A5-2599-121F-5D56D4FA06D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9" name="Picture 18" descr="A picture containing window, painting, stone&#10;&#10;Description automatically generated">
            <a:extLst>
              <a:ext uri="{FF2B5EF4-FFF2-40B4-BE49-F238E27FC236}">
                <a16:creationId xmlns:a16="http://schemas.microsoft.com/office/drawing/2014/main" id="{9D86240B-AE52-CD4A-A453-8B2D98DE8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147788"/>
            <a:ext cx="10538691" cy="65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19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67F85-B014-E54D-AC82-A789515E8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8A0CAF6B-5914-4E2F-90A1-4B2D92D5ADC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7782931A-7D25-4B4B-9464-57AE418934A3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7" name="Picture Placeholder 6" descr="White Darts">
            <a:extLst>
              <a:ext uri="{FF2B5EF4-FFF2-40B4-BE49-F238E27FC236}">
                <a16:creationId xmlns:a16="http://schemas.microsoft.com/office/drawing/2014/main" id="{8A7A839A-FCAC-2F45-B138-DD0DC7C61FB3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7575"/>
            <a:ext cx="280988" cy="280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323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2FF0BA8B-6709-C416-0934-6588A0958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6641" y="3453299"/>
            <a:ext cx="3078159" cy="1942138"/>
          </a:xfrm>
        </p:spPr>
        <p:txBody>
          <a:bodyPr/>
          <a:lstStyle/>
          <a:p>
            <a:r>
              <a:rPr lang="en-US" dirty="0"/>
              <a:t>Fiberglass</a:t>
            </a:r>
          </a:p>
          <a:p>
            <a:r>
              <a:rPr lang="en-US" dirty="0"/>
              <a:t>Cellulose</a:t>
            </a:r>
          </a:p>
          <a:p>
            <a:r>
              <a:rPr lang="en-US" dirty="0"/>
              <a:t>Hempcrete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7EF3232-83A8-CF46-06A9-31B8A498A9A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151090" y="3429000"/>
            <a:ext cx="3115409" cy="1942138"/>
          </a:xfrm>
        </p:spPr>
        <p:txBody>
          <a:bodyPr/>
          <a:lstStyle/>
          <a:p>
            <a:r>
              <a:rPr lang="en-US" dirty="0"/>
              <a:t>Calculated the effective R-value</a:t>
            </a:r>
          </a:p>
          <a:p>
            <a:r>
              <a:rPr lang="en-US" dirty="0"/>
              <a:t>Calculated the embodied carbon </a:t>
            </a:r>
          </a:p>
          <a:p>
            <a:r>
              <a:rPr lang="en-US" dirty="0"/>
              <a:t>Compared the results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E61CE56-09BE-7557-34E1-A900B2F11C2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38295" y="3429000"/>
            <a:ext cx="3115409" cy="1942138"/>
          </a:xfrm>
        </p:spPr>
        <p:txBody>
          <a:bodyPr/>
          <a:lstStyle/>
          <a:p>
            <a:r>
              <a:rPr lang="en-US" dirty="0"/>
              <a:t>Thermal Resistance</a:t>
            </a:r>
          </a:p>
          <a:p>
            <a:r>
              <a:rPr lang="en-US" dirty="0"/>
              <a:t>Embodied Carbon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EC67ACC-23A0-E68A-60D1-CE223D777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</p:spPr>
        <p:txBody>
          <a:bodyPr anchor="b">
            <a:normAutofit/>
          </a:bodyPr>
          <a:lstStyle/>
          <a:p>
            <a:r>
              <a:rPr lang="en-US" dirty="0"/>
              <a:t>What did I do?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B5E27CC7-820B-1D8A-DDF4-FAADD3DCDB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1616" y="2328554"/>
            <a:ext cx="3173184" cy="645284"/>
          </a:xfrm>
        </p:spPr>
        <p:txBody>
          <a:bodyPr/>
          <a:lstStyle/>
          <a:p>
            <a:r>
              <a:rPr lang="en-US" dirty="0"/>
              <a:t>Chose 3 materials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5CCC9ADD-B7AE-3496-06F6-57A7CA181F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66252" y="2328554"/>
            <a:ext cx="3115409" cy="645284"/>
          </a:xfrm>
        </p:spPr>
        <p:txBody>
          <a:bodyPr/>
          <a:lstStyle/>
          <a:p>
            <a:r>
              <a:rPr lang="en-US" dirty="0"/>
              <a:t>Determined 2 factors to evaluate them with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275C0BE-4AF6-6571-4FB7-F06A88C664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33114" y="2328554"/>
            <a:ext cx="3115409" cy="645284"/>
          </a:xfrm>
        </p:spPr>
        <p:txBody>
          <a:bodyPr/>
          <a:lstStyle/>
          <a:p>
            <a:r>
              <a:rPr lang="en-US" dirty="0"/>
              <a:t>Made 3 wall assemblies to compare 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AEBBD-080F-E077-E854-944E3C49031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493500" y="6292334"/>
            <a:ext cx="412750" cy="18288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782931A-7D25-4B4B-9464-57AE418934A3}" type="slidenum">
              <a:rPr lang="en-US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203911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/>
          <a:lstStyle/>
          <a:p>
            <a:fld id="{7782931A-7D25-4B4B-9464-57AE418934A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6" name="Content Placeholder 15" descr="Planet earth and moon">
            <a:extLst>
              <a:ext uri="{FF2B5EF4-FFF2-40B4-BE49-F238E27FC236}">
                <a16:creationId xmlns:a16="http://schemas.microsoft.com/office/drawing/2014/main" id="{04FB5EDC-A7FB-1528-1B7E-30622D31F3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72350" y="1251527"/>
            <a:ext cx="4354946" cy="4354946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E9F5FDE-0E6E-FDB5-334A-C9DEB5A2E89F}"/>
              </a:ext>
            </a:extLst>
          </p:cNvPr>
          <p:cNvSpPr txBox="1"/>
          <p:nvPr/>
        </p:nvSpPr>
        <p:spPr>
          <a:xfrm>
            <a:off x="1028700" y="2550253"/>
            <a:ext cx="4876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substantial amount of material creates our built Environment.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Considering the sustainability of the materials we use could reduce our environmental impact at a large scale.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Insulation accounts for a large portion of a building's energy efficiency and comfort. And it is a relevant topic with the current improvements in the building industry.</a:t>
            </a:r>
          </a:p>
        </p:txBody>
      </p:sp>
    </p:spTree>
    <p:extLst>
      <p:ext uri="{BB962C8B-B14F-4D97-AF65-F5344CB8AC3E}">
        <p14:creationId xmlns:p14="http://schemas.microsoft.com/office/powerpoint/2010/main" val="401783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324FA0-0DB4-3942-B6B8-27D09C4FF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Insulations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09607A-1079-0440-B136-F827E83999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285999"/>
            <a:ext cx="9801487" cy="329267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b="1" dirty="0">
                <a:cs typeface="Calibri"/>
              </a:rPr>
              <a:t>01. </a:t>
            </a:r>
            <a:r>
              <a:rPr lang="en-US" dirty="0">
                <a:cs typeface="Calibri"/>
              </a:rPr>
              <a:t>Fiberglass batts – molten glass that is spun or blown into 			       fine glass fibers. Can contain recycled 			       glass</a:t>
            </a:r>
          </a:p>
          <a:p>
            <a:pPr>
              <a:lnSpc>
                <a:spcPct val="110000"/>
              </a:lnSpc>
            </a:pPr>
            <a:r>
              <a:rPr lang="en-US" b="1" dirty="0">
                <a:cs typeface="Calibri"/>
              </a:rPr>
              <a:t>02. </a:t>
            </a:r>
            <a:r>
              <a:rPr lang="en-US" dirty="0">
                <a:cs typeface="Calibri"/>
              </a:rPr>
              <a:t>Cellulose fiber – primarily recycled paper fiber</a:t>
            </a:r>
          </a:p>
          <a:p>
            <a:pPr>
              <a:lnSpc>
                <a:spcPct val="110000"/>
              </a:lnSpc>
            </a:pPr>
            <a:r>
              <a:rPr lang="en-US" b="1" dirty="0">
                <a:cs typeface="Calibri"/>
              </a:rPr>
              <a:t>03. </a:t>
            </a:r>
            <a:r>
              <a:rPr lang="en-US" dirty="0">
                <a:cs typeface="Calibri"/>
              </a:rPr>
              <a:t>Hempcrete – hemp bio-fiber and a mineral binder, usually 			lime based.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1C65C-0714-4BCD-8550-1DD2C44FAD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/>
          <a:lstStyle/>
          <a:p>
            <a:fld id="{7782931A-7D25-4B4B-9464-57AE418934A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7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53E442-C966-BF47-A022-DDAA2A6F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Wall Assemblies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F4175EF-7C06-385C-A223-822E7BFF42B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59319" y="2541865"/>
            <a:ext cx="3939184" cy="3256140"/>
          </a:xfrm>
        </p:spPr>
        <p:txBody>
          <a:bodyPr/>
          <a:lstStyle/>
          <a:p>
            <a:r>
              <a:rPr lang="en-US" sz="1800" b="1" i="1" dirty="0"/>
              <a:t>Fiberglass Batt infill:</a:t>
            </a:r>
          </a:p>
          <a:p>
            <a:endParaRPr lang="en-US" sz="1600" dirty="0"/>
          </a:p>
          <a:p>
            <a:r>
              <a:rPr lang="en-US" sz="1600" dirty="0"/>
              <a:t>Typical 2x6 assembly.</a:t>
            </a:r>
          </a:p>
          <a:p>
            <a:r>
              <a:rPr lang="en-US" sz="1600" dirty="0"/>
              <a:t>R18.07</a:t>
            </a:r>
            <a:br>
              <a:rPr lang="en-US" sz="1600" dirty="0"/>
            </a:br>
            <a:r>
              <a:rPr lang="en-US" sz="1600" dirty="0"/>
              <a:t>3.35 kg of CO2 per 16” of assembled wall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D7BE2C-4E52-6E40-83F8-6BB9BB024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6261" y="1876617"/>
            <a:ext cx="10122586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CC6D61CF-C026-9CCB-5B6D-DF939801B6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 r="10372"/>
          <a:stretch/>
        </p:blipFill>
        <p:spPr>
          <a:xfrm>
            <a:off x="4991449" y="2349439"/>
            <a:ext cx="6689391" cy="367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74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53E442-C966-BF47-A022-DDAA2A6F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Wall Assemblies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F4175EF-7C06-385C-A223-822E7BFF42B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59319" y="2541865"/>
            <a:ext cx="3939184" cy="3256140"/>
          </a:xfrm>
        </p:spPr>
        <p:txBody>
          <a:bodyPr/>
          <a:lstStyle/>
          <a:p>
            <a:r>
              <a:rPr lang="en-US" sz="1800" b="1" i="1" dirty="0"/>
              <a:t>Dense packed cellulose infill:</a:t>
            </a:r>
          </a:p>
          <a:p>
            <a:endParaRPr lang="en-US" sz="1600" dirty="0"/>
          </a:p>
          <a:p>
            <a:r>
              <a:rPr lang="en-US" sz="1600" dirty="0"/>
              <a:t>Typical 2x6 assembly.</a:t>
            </a:r>
          </a:p>
          <a:p>
            <a:r>
              <a:rPr lang="en-US" sz="1600" dirty="0"/>
              <a:t>R19.32</a:t>
            </a:r>
            <a:br>
              <a:rPr lang="en-US" sz="1600" dirty="0"/>
            </a:br>
            <a:r>
              <a:rPr lang="en-US" sz="1600" dirty="0"/>
              <a:t>2.12 kg of CO2 per 16” of assembled wall</a:t>
            </a:r>
          </a:p>
          <a:p>
            <a:endParaRPr lang="en-US" sz="1600" dirty="0"/>
          </a:p>
          <a:p>
            <a:r>
              <a:rPr lang="en-US" sz="1600" dirty="0"/>
              <a:t>*Higher R-value compared to fiberglass</a:t>
            </a:r>
          </a:p>
          <a:p>
            <a:r>
              <a:rPr lang="en-US" sz="1600" dirty="0"/>
              <a:t>*More common to use for insulating attics</a:t>
            </a:r>
            <a:br>
              <a:rPr lang="en-US" sz="1600" dirty="0"/>
            </a:br>
            <a:r>
              <a:rPr lang="en-US" sz="1600" dirty="0"/>
              <a:t>due to the process of installing it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D7BE2C-4E52-6E40-83F8-6BB9BB024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6261" y="1876617"/>
            <a:ext cx="10122586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C6D61CF-C026-9CCB-5B6D-DF939801B6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" r="9940"/>
          <a:stretch/>
        </p:blipFill>
        <p:spPr>
          <a:xfrm>
            <a:off x="4966283" y="2331300"/>
            <a:ext cx="6660859" cy="367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24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53E442-C966-BF47-A022-DDAA2A6F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Wall Assemblies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F4175EF-7C06-385C-A223-822E7BFF42B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59319" y="2541864"/>
            <a:ext cx="3939184" cy="3842157"/>
          </a:xfrm>
        </p:spPr>
        <p:txBody>
          <a:bodyPr/>
          <a:lstStyle/>
          <a:p>
            <a:r>
              <a:rPr lang="en-US" sz="1800" b="1" i="1" dirty="0"/>
              <a:t>Hempcrete wall assembly:</a:t>
            </a:r>
          </a:p>
          <a:p>
            <a:r>
              <a:rPr lang="en-US" sz="1600" dirty="0"/>
              <a:t>Single stud 2x6 framing centered in hempcrete.</a:t>
            </a:r>
          </a:p>
          <a:p>
            <a:r>
              <a:rPr lang="en-US" sz="1600" dirty="0"/>
              <a:t>R18.05</a:t>
            </a:r>
            <a:br>
              <a:rPr lang="en-US" sz="1600" dirty="0"/>
            </a:br>
            <a:r>
              <a:rPr lang="en-US" sz="1600" dirty="0"/>
              <a:t>-149.06 kg of CO2 per 16” of assembled wall</a:t>
            </a:r>
          </a:p>
          <a:p>
            <a:r>
              <a:rPr lang="en-US" sz="1600" dirty="0"/>
              <a:t>*Comparable R-value compared to fiberglass</a:t>
            </a:r>
            <a:br>
              <a:rPr lang="en-US" sz="1600" dirty="0"/>
            </a:br>
            <a:r>
              <a:rPr lang="en-US" sz="1600" dirty="0"/>
              <a:t>*No thermal bridging</a:t>
            </a:r>
            <a:br>
              <a:rPr lang="en-US" sz="1600" dirty="0"/>
            </a:br>
            <a:r>
              <a:rPr lang="en-US" sz="1600" dirty="0"/>
              <a:t>*Had the advantage of 8” thickness</a:t>
            </a:r>
            <a:br>
              <a:rPr lang="en-US" sz="1600" dirty="0"/>
            </a:br>
            <a:r>
              <a:rPr lang="en-US" sz="1600" dirty="0"/>
              <a:t>*Carbon sequestration during the cultivating process of hemp</a:t>
            </a:r>
            <a:br>
              <a:rPr lang="en-US" sz="1600" dirty="0"/>
            </a:br>
            <a:r>
              <a:rPr lang="en-US" sz="1600" dirty="0"/>
              <a:t>*Can be finished with just plaster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D7BE2C-4E52-6E40-83F8-6BB9BB024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6261" y="1876617"/>
            <a:ext cx="10122586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C6D61CF-C026-9CCB-5B6D-DF939801B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" r="4716"/>
          <a:stretch/>
        </p:blipFill>
        <p:spPr>
          <a:xfrm>
            <a:off x="4966283" y="2331300"/>
            <a:ext cx="6660859" cy="367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06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0BD28A3-F01F-2324-143F-7CC755AE16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82931A-7D25-4B4B-9464-57AE418934A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D512963D-39F2-3B97-DB5B-87C25722E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56" y="1082195"/>
            <a:ext cx="11455687" cy="645284"/>
          </a:xfrm>
        </p:spPr>
        <p:txBody>
          <a:bodyPr/>
          <a:lstStyle/>
          <a:p>
            <a:r>
              <a:rPr lang="en-US" dirty="0"/>
              <a:t>PHOTOS OF HEMPCRETE CONSTRUCTION</a:t>
            </a:r>
          </a:p>
        </p:txBody>
      </p:sp>
    </p:spTree>
    <p:extLst>
      <p:ext uri="{BB962C8B-B14F-4D97-AF65-F5344CB8AC3E}">
        <p14:creationId xmlns:p14="http://schemas.microsoft.com/office/powerpoint/2010/main" val="1929396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6E789-A9CA-435C-99DB-6EAF638305E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493500" y="6292334"/>
            <a:ext cx="412750" cy="182880"/>
          </a:xfrm>
        </p:spPr>
        <p:txBody>
          <a:bodyPr/>
          <a:lstStyle/>
          <a:p>
            <a:fld id="{7782931A-7D25-4B4B-9464-57AE418934A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484A84-E9FD-4392-8F05-987D67B730BE}"/>
              </a:ext>
            </a:extLst>
          </p:cNvPr>
          <p:cNvSpPr txBox="1"/>
          <p:nvPr/>
        </p:nvSpPr>
        <p:spPr>
          <a:xfrm>
            <a:off x="3049621" y="3249198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Portrait of a team member</a:t>
            </a:r>
          </a:p>
        </p:txBody>
      </p:sp>
      <p:pic>
        <p:nvPicPr>
          <p:cNvPr id="41" name="Picture 40" descr="A picture containing building, outdoor, ground, house&#10;&#10;Description automatically generated">
            <a:extLst>
              <a:ext uri="{FF2B5EF4-FFF2-40B4-BE49-F238E27FC236}">
                <a16:creationId xmlns:a16="http://schemas.microsoft.com/office/drawing/2014/main" id="{0460C636-B0FD-0805-1669-A39CA6428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89" y="559618"/>
            <a:ext cx="10362487" cy="58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9130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35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A_Win32_MW_JS_SL_v2.potx" id="{F3EA0D10-81D8-413D-A4CA-F5D1D5CC8037}" vid="{9BA86A48-81B4-441C-9F07-EEAF91A8FC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4273A0-A4DF-47AA-BF1F-8758123399C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82F651C-E5DA-470F-A6A6-D70E9A5EBF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975AF8-B1C6-436B-A274-2C3ADC779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Impact annual presentation</Template>
  <TotalTime>110</TotalTime>
  <Words>319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Nova</vt:lpstr>
      <vt:lpstr>Calibri</vt:lpstr>
      <vt:lpstr>Wingdings</vt:lpstr>
      <vt:lpstr>Theme1</vt:lpstr>
      <vt:lpstr>Sustainable Building Materials: Insulation</vt:lpstr>
      <vt:lpstr>What did I do? </vt:lpstr>
      <vt:lpstr>Why?</vt:lpstr>
      <vt:lpstr>The Insulations</vt:lpstr>
      <vt:lpstr>The Wall Assemblies</vt:lpstr>
      <vt:lpstr>The Wall Assemblies</vt:lpstr>
      <vt:lpstr>The Wall Assemblies</vt:lpstr>
      <vt:lpstr>PHOTOS OF HEMPCRETE CONSTRUCTION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Building Materials: Insulation</dc:title>
  <dc:creator>lanni drobot</dc:creator>
  <cp:lastModifiedBy>lanni drobot</cp:lastModifiedBy>
  <cp:revision>1</cp:revision>
  <dcterms:created xsi:type="dcterms:W3CDTF">2022-11-30T17:00:46Z</dcterms:created>
  <dcterms:modified xsi:type="dcterms:W3CDTF">2022-11-30T18:51:36Z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